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57" r:id="rId4"/>
    <p:sldId id="261" r:id="rId5"/>
    <p:sldId id="266" r:id="rId6"/>
    <p:sldId id="278" r:id="rId7"/>
    <p:sldId id="271" r:id="rId8"/>
    <p:sldId id="287" r:id="rId9"/>
    <p:sldId id="275" r:id="rId10"/>
    <p:sldId id="279" r:id="rId11"/>
    <p:sldId id="274" r:id="rId12"/>
    <p:sldId id="280" r:id="rId13"/>
    <p:sldId id="281" r:id="rId14"/>
    <p:sldId id="276" r:id="rId15"/>
    <p:sldId id="277" r:id="rId16"/>
    <p:sldId id="268" r:id="rId17"/>
    <p:sldId id="283" r:id="rId18"/>
    <p:sldId id="284" r:id="rId19"/>
    <p:sldId id="285" r:id="rId20"/>
    <p:sldId id="286" r:id="rId21"/>
    <p:sldId id="282" r:id="rId2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CC00"/>
    <a:srgbClr val="0000FF"/>
    <a:srgbClr val="CF172C"/>
    <a:srgbClr val="007CC5"/>
    <a:srgbClr val="FFFFFF"/>
    <a:srgbClr val="0000BB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AEF003-C5CB-B3DE-6193-F143F88DD25E}" v="20" dt="2023-03-25T09:43:18.776"/>
    <p1510:client id="{57A62F98-971E-46BA-BC6D-C8E8EA6E80A3}" v="49" dt="2023-03-27T18:29:28.652"/>
    <p1510:client id="{9827CA14-23A2-6B93-0C2E-DAC53919935C}" v="157" dt="2023-03-28T09:06:14.352"/>
    <p1510:client id="{A66830AE-14AE-7D59-5D43-6E1C27B65A87}" v="54" dt="2023-03-28T13:54:24.588"/>
    <p1510:client id="{C7D33F51-4E59-5A09-DE58-F07219E14013}" v="529" dt="2023-03-25T09:11:04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6" autoAdjust="0"/>
    <p:restoredTop sz="87226" autoAdjust="0"/>
  </p:normalViewPr>
  <p:slideViewPr>
    <p:cSldViewPr>
      <p:cViewPr varScale="1">
        <p:scale>
          <a:sx n="77" d="100"/>
          <a:sy n="77" d="100"/>
        </p:scale>
        <p:origin x="162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50"/>
    </p:cViewPr>
  </p:sorterViewPr>
  <p:notesViewPr>
    <p:cSldViewPr>
      <p:cViewPr varScale="1">
        <p:scale>
          <a:sx n="75" d="100"/>
          <a:sy n="75" d="100"/>
        </p:scale>
        <p:origin x="3954" y="84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rtense Utuje" userId="S::hortense.utuje@uvic.cat::174de026-25cb-4019-b652-ed647e4e0476" providerId="AD" clId="Web-{A66830AE-14AE-7D59-5D43-6E1C27B65A87}"/>
    <pc:docChg chg="addSld modSld">
      <pc:chgData name="Hortense Utuje" userId="S::hortense.utuje@uvic.cat::174de026-25cb-4019-b652-ed647e4e0476" providerId="AD" clId="Web-{A66830AE-14AE-7D59-5D43-6E1C27B65A87}" dt="2023-03-28T13:54:19.791" v="42" actId="20577"/>
      <pc:docMkLst>
        <pc:docMk/>
      </pc:docMkLst>
      <pc:sldChg chg="addSp modSp">
        <pc:chgData name="Hortense Utuje" userId="S::hortense.utuje@uvic.cat::174de026-25cb-4019-b652-ed647e4e0476" providerId="AD" clId="Web-{A66830AE-14AE-7D59-5D43-6E1C27B65A87}" dt="2023-03-28T13:44:59.366" v="8" actId="1076"/>
        <pc:sldMkLst>
          <pc:docMk/>
          <pc:sldMk cId="1142378428" sldId="268"/>
        </pc:sldMkLst>
        <pc:spChg chg="mod">
          <ac:chgData name="Hortense Utuje" userId="S::hortense.utuje@uvic.cat::174de026-25cb-4019-b652-ed647e4e0476" providerId="AD" clId="Web-{A66830AE-14AE-7D59-5D43-6E1C27B65A87}" dt="2023-03-28T13:44:55.678" v="7" actId="20577"/>
          <ac:spMkLst>
            <pc:docMk/>
            <pc:sldMk cId="1142378428" sldId="268"/>
            <ac:spMk id="2" creationId="{00000000-0000-0000-0000-000000000000}"/>
          </ac:spMkLst>
        </pc:spChg>
        <pc:picChg chg="add mod">
          <ac:chgData name="Hortense Utuje" userId="S::hortense.utuje@uvic.cat::174de026-25cb-4019-b652-ed647e4e0476" providerId="AD" clId="Web-{A66830AE-14AE-7D59-5D43-6E1C27B65A87}" dt="2023-03-28T13:44:59.366" v="8" actId="1076"/>
          <ac:picMkLst>
            <pc:docMk/>
            <pc:sldMk cId="1142378428" sldId="268"/>
            <ac:picMk id="4" creationId="{B2DFB23E-769F-8850-179D-FB7EFE28AF44}"/>
          </ac:picMkLst>
        </pc:picChg>
      </pc:sldChg>
      <pc:sldChg chg="modSp">
        <pc:chgData name="Hortense Utuje" userId="S::hortense.utuje@uvic.cat::174de026-25cb-4019-b652-ed647e4e0476" providerId="AD" clId="Web-{A66830AE-14AE-7D59-5D43-6E1C27B65A87}" dt="2023-03-28T13:34:00.296" v="1" actId="1076"/>
        <pc:sldMkLst>
          <pc:docMk/>
          <pc:sldMk cId="1772083391" sldId="274"/>
        </pc:sldMkLst>
        <pc:picChg chg="mod">
          <ac:chgData name="Hortense Utuje" userId="S::hortense.utuje@uvic.cat::174de026-25cb-4019-b652-ed647e4e0476" providerId="AD" clId="Web-{A66830AE-14AE-7D59-5D43-6E1C27B65A87}" dt="2023-03-28T13:34:00.296" v="1" actId="1076"/>
          <ac:picMkLst>
            <pc:docMk/>
            <pc:sldMk cId="1772083391" sldId="274"/>
            <ac:picMk id="4" creationId="{417EC2F4-2FF7-2EFC-DD48-47ED1E9F8A4C}"/>
          </ac:picMkLst>
        </pc:picChg>
      </pc:sldChg>
      <pc:sldChg chg="modSp">
        <pc:chgData name="Hortense Utuje" userId="S::hortense.utuje@uvic.cat::174de026-25cb-4019-b652-ed647e4e0476" providerId="AD" clId="Web-{A66830AE-14AE-7D59-5D43-6E1C27B65A87}" dt="2023-03-28T13:54:19.791" v="42" actId="20577"/>
        <pc:sldMkLst>
          <pc:docMk/>
          <pc:sldMk cId="3171976424" sldId="276"/>
        </pc:sldMkLst>
        <pc:spChg chg="mod">
          <ac:chgData name="Hortense Utuje" userId="S::hortense.utuje@uvic.cat::174de026-25cb-4019-b652-ed647e4e0476" providerId="AD" clId="Web-{A66830AE-14AE-7D59-5D43-6E1C27B65A87}" dt="2023-03-28T13:54:19.791" v="42" actId="20577"/>
          <ac:spMkLst>
            <pc:docMk/>
            <pc:sldMk cId="3171976424" sldId="276"/>
            <ac:spMk id="6" creationId="{0DAD236D-5BAE-C785-3A52-EDB5D394F3D2}"/>
          </ac:spMkLst>
        </pc:spChg>
      </pc:sldChg>
      <pc:sldChg chg="addSp delSp modSp add replId">
        <pc:chgData name="Hortense Utuje" userId="S::hortense.utuje@uvic.cat::174de026-25cb-4019-b652-ed647e4e0476" providerId="AD" clId="Web-{A66830AE-14AE-7D59-5D43-6E1C27B65A87}" dt="2023-03-28T13:47:32.730" v="21" actId="1076"/>
        <pc:sldMkLst>
          <pc:docMk/>
          <pc:sldMk cId="3750421043" sldId="283"/>
        </pc:sldMkLst>
        <pc:picChg chg="del">
          <ac:chgData name="Hortense Utuje" userId="S::hortense.utuje@uvic.cat::174de026-25cb-4019-b652-ed647e4e0476" providerId="AD" clId="Web-{A66830AE-14AE-7D59-5D43-6E1C27B65A87}" dt="2023-03-28T13:45:50.289" v="10"/>
          <ac:picMkLst>
            <pc:docMk/>
            <pc:sldMk cId="3750421043" sldId="283"/>
            <ac:picMk id="4" creationId="{B2DFB23E-769F-8850-179D-FB7EFE28AF44}"/>
          </ac:picMkLst>
        </pc:picChg>
        <pc:picChg chg="add del mod">
          <ac:chgData name="Hortense Utuje" userId="S::hortense.utuje@uvic.cat::174de026-25cb-4019-b652-ed647e4e0476" providerId="AD" clId="Web-{A66830AE-14AE-7D59-5D43-6E1C27B65A87}" dt="2023-03-28T13:47:05.854" v="18"/>
          <ac:picMkLst>
            <pc:docMk/>
            <pc:sldMk cId="3750421043" sldId="283"/>
            <ac:picMk id="5" creationId="{E24FE9BE-D15B-684F-0B6E-554298553EAB}"/>
          </ac:picMkLst>
        </pc:picChg>
        <pc:picChg chg="add mod">
          <ac:chgData name="Hortense Utuje" userId="S::hortense.utuje@uvic.cat::174de026-25cb-4019-b652-ed647e4e0476" providerId="AD" clId="Web-{A66830AE-14AE-7D59-5D43-6E1C27B65A87}" dt="2023-03-28T13:47:32.730" v="21" actId="1076"/>
          <ac:picMkLst>
            <pc:docMk/>
            <pc:sldMk cId="3750421043" sldId="283"/>
            <ac:picMk id="6" creationId="{594CE35A-5793-805B-F8A0-E92C6F278CB9}"/>
          </ac:picMkLst>
        </pc:picChg>
      </pc:sldChg>
      <pc:sldChg chg="addSp delSp modSp add replId">
        <pc:chgData name="Hortense Utuje" userId="S::hortense.utuje@uvic.cat::174de026-25cb-4019-b652-ed647e4e0476" providerId="AD" clId="Web-{A66830AE-14AE-7D59-5D43-6E1C27B65A87}" dt="2023-03-28T13:48:10.513" v="28" actId="1076"/>
        <pc:sldMkLst>
          <pc:docMk/>
          <pc:sldMk cId="2144903945" sldId="284"/>
        </pc:sldMkLst>
        <pc:picChg chg="add mod">
          <ac:chgData name="Hortense Utuje" userId="S::hortense.utuje@uvic.cat::174de026-25cb-4019-b652-ed647e4e0476" providerId="AD" clId="Web-{A66830AE-14AE-7D59-5D43-6E1C27B65A87}" dt="2023-03-28T13:48:10.513" v="28" actId="1076"/>
          <ac:picMkLst>
            <pc:docMk/>
            <pc:sldMk cId="2144903945" sldId="284"/>
            <ac:picMk id="4" creationId="{42DD75B0-FB47-0BEF-88EF-7BE188D32C79}"/>
          </ac:picMkLst>
        </pc:picChg>
        <pc:picChg chg="del">
          <ac:chgData name="Hortense Utuje" userId="S::hortense.utuje@uvic.cat::174de026-25cb-4019-b652-ed647e4e0476" providerId="AD" clId="Web-{A66830AE-14AE-7D59-5D43-6E1C27B65A87}" dt="2023-03-28T13:47:41.496" v="23"/>
          <ac:picMkLst>
            <pc:docMk/>
            <pc:sldMk cId="2144903945" sldId="284"/>
            <ac:picMk id="6" creationId="{594CE35A-5793-805B-F8A0-E92C6F278CB9}"/>
          </ac:picMkLst>
        </pc:picChg>
      </pc:sldChg>
      <pc:sldChg chg="addSp delSp modSp add replId">
        <pc:chgData name="Hortense Utuje" userId="S::hortense.utuje@uvic.cat::174de026-25cb-4019-b652-ed647e4e0476" providerId="AD" clId="Web-{A66830AE-14AE-7D59-5D43-6E1C27B65A87}" dt="2023-03-28T13:48:48.358" v="33" actId="1076"/>
        <pc:sldMkLst>
          <pc:docMk/>
          <pc:sldMk cId="1736746314" sldId="285"/>
        </pc:sldMkLst>
        <pc:picChg chg="del">
          <ac:chgData name="Hortense Utuje" userId="S::hortense.utuje@uvic.cat::174de026-25cb-4019-b652-ed647e4e0476" providerId="AD" clId="Web-{A66830AE-14AE-7D59-5D43-6E1C27B65A87}" dt="2023-03-28T13:48:15.888" v="30"/>
          <ac:picMkLst>
            <pc:docMk/>
            <pc:sldMk cId="1736746314" sldId="285"/>
            <ac:picMk id="4" creationId="{42DD75B0-FB47-0BEF-88EF-7BE188D32C79}"/>
          </ac:picMkLst>
        </pc:picChg>
        <pc:picChg chg="add mod">
          <ac:chgData name="Hortense Utuje" userId="S::hortense.utuje@uvic.cat::174de026-25cb-4019-b652-ed647e4e0476" providerId="AD" clId="Web-{A66830AE-14AE-7D59-5D43-6E1C27B65A87}" dt="2023-03-28T13:48:48.358" v="33" actId="1076"/>
          <ac:picMkLst>
            <pc:docMk/>
            <pc:sldMk cId="1736746314" sldId="285"/>
            <ac:picMk id="5" creationId="{C9F90464-8DC6-4FF5-4EA3-7E96D90AEF42}"/>
          </ac:picMkLst>
        </pc:picChg>
      </pc:sldChg>
      <pc:sldChg chg="addSp delSp modSp add replId">
        <pc:chgData name="Hortense Utuje" userId="S::hortense.utuje@uvic.cat::174de026-25cb-4019-b652-ed647e4e0476" providerId="AD" clId="Web-{A66830AE-14AE-7D59-5D43-6E1C27B65A87}" dt="2023-03-28T13:52:13.475" v="38" actId="1076"/>
        <pc:sldMkLst>
          <pc:docMk/>
          <pc:sldMk cId="2379649278" sldId="286"/>
        </pc:sldMkLst>
        <pc:picChg chg="add mod">
          <ac:chgData name="Hortense Utuje" userId="S::hortense.utuje@uvic.cat::174de026-25cb-4019-b652-ed647e4e0476" providerId="AD" clId="Web-{A66830AE-14AE-7D59-5D43-6E1C27B65A87}" dt="2023-03-28T13:52:13.475" v="38" actId="1076"/>
          <ac:picMkLst>
            <pc:docMk/>
            <pc:sldMk cId="2379649278" sldId="286"/>
            <ac:picMk id="4" creationId="{44744BB6-A9C8-456F-87BE-A97BAC86FD59}"/>
          </ac:picMkLst>
        </pc:picChg>
        <pc:picChg chg="del">
          <ac:chgData name="Hortense Utuje" userId="S::hortense.utuje@uvic.cat::174de026-25cb-4019-b652-ed647e4e0476" providerId="AD" clId="Web-{A66830AE-14AE-7D59-5D43-6E1C27B65A87}" dt="2023-03-28T13:52:06.224" v="35"/>
          <ac:picMkLst>
            <pc:docMk/>
            <pc:sldMk cId="2379649278" sldId="286"/>
            <ac:picMk id="5" creationId="{C9F90464-8DC6-4FF5-4EA3-7E96D90AEF4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6954593-FEF8-409D-AF25-6D00016B55F1}" type="datetimeFigureOut">
              <a:rPr lang="ca-ES" smtClean="0"/>
              <a:pPr/>
              <a:t>28/3/2023</a:t>
            </a:fld>
            <a:endParaRPr lang="ca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ca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C148025-3214-4585-BF71-F141754951BD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6101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6F33BA0-CC42-4259-A530-A978E0FF9DA0}" type="datetimeFigureOut">
              <a:rPr lang="en-CA" smtClean="0"/>
              <a:pPr/>
              <a:t>2023-03-28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DC14BE0-3175-4A4C-96BF-FBA713005CE0}" type="slidenum">
              <a:rPr lang="en-CA" smtClean="0"/>
              <a:pPr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89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>
            <a:off x="338057" y="2784810"/>
            <a:ext cx="8555118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GB" altLang="ca-ES" sz="4500" b="1" baseline="0" noProof="0" dirty="0">
                <a:solidFill>
                  <a:schemeClr val="tx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Mid-term presentation</a:t>
            </a:r>
          </a:p>
          <a:p>
            <a:pPr algn="l" eaLnBrk="1" hangingPunct="1">
              <a:lnSpc>
                <a:spcPct val="110000"/>
              </a:lnSpc>
            </a:pPr>
            <a:r>
              <a:rPr lang="en-GB" altLang="ca-ES" sz="4500" b="1" baseline="0" noProof="0" dirty="0">
                <a:solidFill>
                  <a:schemeClr val="tx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Scorpion Balance Board</a:t>
            </a:r>
            <a:endParaRPr lang="en-GB" altLang="ca-ES" sz="4500" noProof="0" dirty="0">
              <a:solidFill>
                <a:schemeClr val="tx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 userDrawn="1"/>
        </p:nvSpPr>
        <p:spPr>
          <a:xfrm>
            <a:off x="250825" y="238125"/>
            <a:ext cx="8642350" cy="1438275"/>
          </a:xfrm>
          <a:prstGeom prst="rect">
            <a:avLst/>
          </a:prstGeom>
          <a:solidFill>
            <a:srgbClr val="C00021"/>
          </a:solidFill>
          <a:ln>
            <a:noFill/>
          </a:ln>
        </p:spPr>
        <p:txBody>
          <a:bodyPr lIns="216000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500" b="1" i="0" kern="1200" spc="0">
                <a:solidFill>
                  <a:schemeClr val="bg1"/>
                </a:solidFill>
                <a:latin typeface="Arial"/>
                <a:ea typeface="ＭＳ Ｐゴシック" pitchFamily="-65" charset="-128"/>
                <a:cs typeface="Arial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kkurat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pPr>
              <a:defRPr/>
            </a:pPr>
            <a:endParaRPr lang="es-ES_tradnl" dirty="0"/>
          </a:p>
        </p:txBody>
      </p: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455613"/>
            <a:ext cx="23717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ector recto 3"/>
          <p:cNvCxnSpPr/>
          <p:nvPr userDrawn="1"/>
        </p:nvCxnSpPr>
        <p:spPr>
          <a:xfrm>
            <a:off x="250825" y="6097588"/>
            <a:ext cx="8642350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Marcador de pie de página 2"/>
          <p:cNvSpPr txBox="1">
            <a:spLocks/>
          </p:cNvSpPr>
          <p:nvPr userDrawn="1"/>
        </p:nvSpPr>
        <p:spPr>
          <a:xfrm>
            <a:off x="6454775" y="6188075"/>
            <a:ext cx="2438400" cy="365125"/>
          </a:xfrm>
          <a:prstGeom prst="rect">
            <a:avLst/>
          </a:prstGeom>
        </p:spPr>
        <p:txBody>
          <a:bodyPr lIns="14400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s-ES_tradnl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www.uvic.cat</a:t>
            </a:r>
          </a:p>
        </p:txBody>
      </p:sp>
      <p:sp>
        <p:nvSpPr>
          <p:cNvPr id="14" name="Rectángulo 21"/>
          <p:cNvSpPr/>
          <p:nvPr userDrawn="1"/>
        </p:nvSpPr>
        <p:spPr>
          <a:xfrm>
            <a:off x="3657600" y="437187"/>
            <a:ext cx="502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b="1" kern="1200" baseline="0" noProof="0" dirty="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rPr>
              <a:t>INTEGRATED PROJECTS II</a:t>
            </a:r>
            <a:endParaRPr lang="ca-ES" sz="2000" b="1" kern="1200" noProof="0" dirty="0">
              <a:solidFill>
                <a:schemeClr val="bg1"/>
              </a:solidFill>
              <a:latin typeface="Cambria" panose="020405030504060302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 userDrawn="1"/>
        </p:nvSpPr>
        <p:spPr>
          <a:xfrm>
            <a:off x="3657600" y="896035"/>
            <a:ext cx="4191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noProof="0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Bachelor</a:t>
            </a:r>
            <a:r>
              <a:rPr lang="en-GB" sz="1500" baseline="0" noProof="0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Degree in Mechatronics</a:t>
            </a:r>
            <a:endParaRPr lang="en-GB" sz="1500" noProof="0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0825" y="1295401"/>
            <a:ext cx="8642349" cy="4648200"/>
          </a:xfrm>
          <a:prstGeom prst="rect">
            <a:avLst/>
          </a:prstGeom>
        </p:spPr>
        <p:txBody>
          <a:bodyPr/>
          <a:lstStyle>
            <a:lvl1pPr algn="just">
              <a:defRPr sz="2400" b="1" baseline="0">
                <a:latin typeface="Cambria" panose="02040503050406030204" pitchFamily="18" charset="0"/>
                <a:cs typeface="Arial" pitchFamily="34" charset="0"/>
              </a:defRPr>
            </a:lvl1pPr>
            <a:lvl2pPr algn="just">
              <a:defRPr sz="2000" baseline="0">
                <a:latin typeface="Cambria" panose="02040503050406030204" pitchFamily="18" charset="0"/>
                <a:cs typeface="Arial" pitchFamily="34" charset="0"/>
              </a:defRPr>
            </a:lvl2pPr>
            <a:lvl3pPr algn="just">
              <a:defRPr sz="1800" baseline="0">
                <a:latin typeface="Cambria" panose="02040503050406030204" pitchFamily="18" charset="0"/>
                <a:cs typeface="Arial" pitchFamily="34" charset="0"/>
              </a:defRPr>
            </a:lvl3pPr>
            <a:lvl4pPr algn="just">
              <a:defRPr sz="1600" baseline="0">
                <a:latin typeface="Cambria" panose="02040503050406030204" pitchFamily="18" charset="0"/>
                <a:cs typeface="Arial" pitchFamily="34" charset="0"/>
              </a:defRPr>
            </a:lvl4pPr>
            <a:lvl5pPr algn="just">
              <a:defRPr sz="1600" baseline="0">
                <a:latin typeface="Cambria" panose="02040503050406030204" pitchFamily="18" charset="0"/>
                <a:cs typeface="Arial" pitchFamily="34" charset="0"/>
              </a:defRPr>
            </a:lvl5pPr>
            <a:lvl6pPr>
              <a:defRPr sz="1600">
                <a:latin typeface="Arial" panose="020B0604020202020204" pitchFamily="34" charset="0"/>
              </a:defRPr>
            </a:lvl6pPr>
          </a:lstStyle>
          <a:p>
            <a:pPr lvl="0"/>
            <a:r>
              <a:rPr lang="ca-ES" noProof="0" dirty="0"/>
              <a:t>2.1. Graus de llibertat (GL)</a:t>
            </a:r>
          </a:p>
          <a:p>
            <a:pPr lvl="1"/>
            <a:r>
              <a:rPr lang="ca-ES" noProof="0" dirty="0" err="1"/>
              <a:t>Second</a:t>
            </a:r>
            <a:r>
              <a:rPr lang="ca-ES" noProof="0" dirty="0"/>
              <a:t> </a:t>
            </a:r>
            <a:r>
              <a:rPr lang="ca-ES" noProof="0" dirty="0" err="1"/>
              <a:t>level</a:t>
            </a:r>
            <a:endParaRPr lang="ca-ES" noProof="0" dirty="0"/>
          </a:p>
          <a:p>
            <a:pPr lvl="2"/>
            <a:r>
              <a:rPr lang="ca-ES" noProof="0" dirty="0" err="1"/>
              <a:t>Third</a:t>
            </a:r>
            <a:r>
              <a:rPr lang="ca-ES" noProof="0" dirty="0"/>
              <a:t> </a:t>
            </a:r>
            <a:r>
              <a:rPr lang="ca-ES" noProof="0" dirty="0" err="1"/>
              <a:t>level</a:t>
            </a:r>
            <a:endParaRPr lang="ca-ES" noProof="0" dirty="0"/>
          </a:p>
          <a:p>
            <a:pPr lvl="3"/>
            <a:r>
              <a:rPr lang="ca-ES" noProof="0" dirty="0" err="1"/>
              <a:t>Fourth</a:t>
            </a:r>
            <a:r>
              <a:rPr lang="ca-ES" noProof="0" dirty="0"/>
              <a:t> </a:t>
            </a:r>
            <a:r>
              <a:rPr lang="ca-ES" noProof="0" dirty="0" err="1"/>
              <a:t>level</a:t>
            </a:r>
            <a:endParaRPr lang="ca-ES" noProof="0" dirty="0"/>
          </a:p>
          <a:p>
            <a:pPr lvl="4"/>
            <a:r>
              <a:rPr lang="ca-ES" noProof="0" dirty="0" err="1"/>
              <a:t>Fifth</a:t>
            </a:r>
            <a:r>
              <a:rPr lang="ca-ES" noProof="0" dirty="0"/>
              <a:t> </a:t>
            </a:r>
            <a:r>
              <a:rPr lang="ca-ES" noProof="0" dirty="0" err="1"/>
              <a:t>level</a:t>
            </a:r>
            <a:endParaRPr lang="ca-ES" noProof="0" dirty="0"/>
          </a:p>
          <a:p>
            <a:pPr lvl="5"/>
            <a:endParaRPr lang="ca-ES" noProof="0" dirty="0"/>
          </a:p>
        </p:txBody>
      </p:sp>
      <p:cxnSp>
        <p:nvCxnSpPr>
          <p:cNvPr id="17" name="Conector recto 3"/>
          <p:cNvCxnSpPr/>
          <p:nvPr userDrawn="1"/>
        </p:nvCxnSpPr>
        <p:spPr>
          <a:xfrm>
            <a:off x="250825" y="6097588"/>
            <a:ext cx="8642350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Marcador de número de diapositiva 3"/>
          <p:cNvSpPr>
            <a:spLocks noGrp="1"/>
          </p:cNvSpPr>
          <p:nvPr>
            <p:ph type="sldNum" sz="quarter" idx="19"/>
          </p:nvPr>
        </p:nvSpPr>
        <p:spPr>
          <a:xfrm>
            <a:off x="8229600" y="6286767"/>
            <a:ext cx="663575" cy="3651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defRPr>
            </a:lvl1pPr>
          </a:lstStyle>
          <a:p>
            <a:fld id="{C012C5EA-310D-4DE6-B5A5-1CCAE55C8B66}" type="slidenum">
              <a:rPr lang="es-ES_tradnl" altLang="es-ES" smtClean="0"/>
              <a:pPr/>
              <a:t>‹Nº›</a:t>
            </a:fld>
            <a:endParaRPr lang="es-ES_tradnl" altLang="es-ES" dirty="0"/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273685" y="243000"/>
            <a:ext cx="8641715" cy="900000"/>
          </a:xfrm>
          <a:prstGeom prst="rect">
            <a:avLst/>
          </a:prstGeom>
          <a:solidFill>
            <a:srgbClr val="C00021"/>
          </a:solidFill>
          <a:ln>
            <a:noFill/>
          </a:ln>
        </p:spPr>
        <p:txBody>
          <a:bodyPr vert="horz" lIns="21600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spc="0">
                <a:solidFill>
                  <a:schemeClr val="bg1"/>
                </a:solidFill>
                <a:latin typeface="Euclid" panose="02020503060505020303" pitchFamily="18" charset="0"/>
                <a:ea typeface="+mj-ea"/>
                <a:cs typeface="Euclid" panose="02020503060505020303" pitchFamily="18" charset="0"/>
              </a:defRPr>
            </a:lvl1pPr>
          </a:lstStyle>
          <a:p>
            <a:r>
              <a:rPr lang="en-GB" sz="3200" noProof="0" dirty="0">
                <a:latin typeface="Cambria" panose="02040503050406030204" pitchFamily="18" charset="0"/>
                <a:cs typeface="Arial" panose="020B0604020202020204" pitchFamily="34" charset="0"/>
              </a:rPr>
              <a:t>Mid-term</a:t>
            </a:r>
            <a:r>
              <a:rPr lang="en-GB" sz="3200" baseline="0" noProof="0" dirty="0">
                <a:latin typeface="Cambria" panose="02040503050406030204" pitchFamily="18" charset="0"/>
                <a:cs typeface="Arial" panose="020B0604020202020204" pitchFamily="34" charset="0"/>
              </a:rPr>
              <a:t> presentation</a:t>
            </a:r>
            <a:endParaRPr lang="en-GB" sz="3200" noProof="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4" name="Imagen 7" descr="UVIC UCC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228823"/>
            <a:ext cx="1106488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ector recto 14"/>
          <p:cNvCxnSpPr/>
          <p:nvPr userDrawn="1"/>
        </p:nvCxnSpPr>
        <p:spPr>
          <a:xfrm rot="5400000">
            <a:off x="1875632" y="6468535"/>
            <a:ext cx="365125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 userDrawn="1"/>
        </p:nvCxnSpPr>
        <p:spPr>
          <a:xfrm rot="5400000">
            <a:off x="4618831" y="6468535"/>
            <a:ext cx="365125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 userDrawn="1"/>
        </p:nvCxnSpPr>
        <p:spPr>
          <a:xfrm rot="5400000">
            <a:off x="8124031" y="6468535"/>
            <a:ext cx="365125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 userDrawn="1"/>
        </p:nvCxnSpPr>
        <p:spPr>
          <a:xfrm rot="5400000">
            <a:off x="7209631" y="6468535"/>
            <a:ext cx="365125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 userDrawn="1"/>
        </p:nvSpPr>
        <p:spPr>
          <a:xfrm>
            <a:off x="2119313" y="6253886"/>
            <a:ext cx="2605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noProof="0" dirty="0">
                <a:latin typeface="Cambria" panose="02040503050406030204" pitchFamily="18" charset="0"/>
                <a:cs typeface="Arial" panose="020B0604020202020204" pitchFamily="34" charset="0"/>
              </a:rPr>
              <a:t>Bachelor Degree in Mechatronics</a:t>
            </a:r>
          </a:p>
          <a:p>
            <a:pPr algn="ctr"/>
            <a:r>
              <a:rPr lang="en-GB" sz="1100" b="1" noProof="0" dirty="0">
                <a:latin typeface="Cambria" panose="02040503050406030204" pitchFamily="18" charset="0"/>
                <a:cs typeface="Arial" panose="020B0604020202020204" pitchFamily="34" charset="0"/>
              </a:rPr>
              <a:t>Integrated Projects II</a:t>
            </a:r>
            <a:endParaRPr lang="en-GB" sz="1100" noProof="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2" name="CuadroTexto 21"/>
          <p:cNvSpPr txBox="1"/>
          <p:nvPr userDrawn="1"/>
        </p:nvSpPr>
        <p:spPr>
          <a:xfrm>
            <a:off x="4878388" y="6346219"/>
            <a:ext cx="243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noProof="0" dirty="0">
                <a:latin typeface="Cambria" panose="02040503050406030204" pitchFamily="18" charset="0"/>
                <a:cs typeface="Arial" panose="020B0604020202020204" pitchFamily="34" charset="0"/>
              </a:rPr>
              <a:t>Scorpion Balance Board</a:t>
            </a:r>
          </a:p>
        </p:txBody>
      </p:sp>
      <p:sp>
        <p:nvSpPr>
          <p:cNvPr id="23" name="CuadroTexto 22"/>
          <p:cNvSpPr txBox="1"/>
          <p:nvPr userDrawn="1"/>
        </p:nvSpPr>
        <p:spPr>
          <a:xfrm>
            <a:off x="7391399" y="6338524"/>
            <a:ext cx="848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0" noProof="0" dirty="0">
                <a:latin typeface="Cambria" panose="02040503050406030204" pitchFamily="18" charset="0"/>
                <a:cs typeface="Arial" panose="020B0604020202020204" pitchFamily="34" charset="0"/>
              </a:rPr>
              <a:t>28/03/23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6D883-6F13-42D2-9578-079EA7DB9C8F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18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Cambria"/>
                <a:ea typeface="Cambria"/>
                <a:cs typeface="Arial"/>
              </a:rPr>
              <a:t>Prototype 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dirty="0">
                <a:latin typeface="Cambria"/>
                <a:ea typeface="Cambria"/>
                <a:cs typeface="Arial"/>
              </a:rPr>
              <a:t>In the Mechanical domain: 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dirty="0">
                <a:latin typeface="Cambria"/>
                <a:ea typeface="Cambria"/>
                <a:cs typeface="Arial"/>
              </a:rPr>
              <a:t>In the Mechanical domain: </a:t>
            </a:r>
          </a:p>
          <a:p>
            <a:pPr marL="914400" lvl="2" indent="0">
              <a:buNone/>
            </a:pPr>
            <a:endParaRPr lang="en-GB" dirty="0">
              <a:latin typeface="Cambria"/>
              <a:ea typeface="Cambria"/>
              <a:cs typeface="Arial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10</a:t>
            </a:fld>
            <a:endParaRPr lang="es-ES_tradnl" altLang="es-ES" dirty="0"/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D1A56B5E-B024-3D03-5B3B-62A37BDB5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87" b="6695"/>
          <a:stretch/>
        </p:blipFill>
        <p:spPr>
          <a:xfrm>
            <a:off x="987552" y="2073116"/>
            <a:ext cx="7178040" cy="400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0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Cambria"/>
                <a:ea typeface="Cambria"/>
                <a:cs typeface="Arial"/>
              </a:rPr>
              <a:t>Prototype 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dirty="0">
                <a:latin typeface="Cambria"/>
                <a:ea typeface="Cambria"/>
                <a:cs typeface="Arial"/>
              </a:rPr>
              <a:t> In the Electrical/Electronics domain:</a:t>
            </a:r>
          </a:p>
          <a:p>
            <a:pPr marL="914400" lvl="2" indent="0">
              <a:buNone/>
            </a:pPr>
            <a:endParaRPr lang="en-GB" dirty="0">
              <a:ea typeface="Cambria"/>
            </a:endParaRPr>
          </a:p>
          <a:p>
            <a:pPr marL="1371600" lvl="3" indent="0">
              <a:buNone/>
            </a:pPr>
            <a:endParaRPr lang="en-GB" dirty="0">
              <a:ea typeface="Cambria" panose="02040503050406030204" pitchFamily="18" charset="0"/>
            </a:endParaRPr>
          </a:p>
          <a:p>
            <a:pPr lvl="1"/>
            <a:endParaRPr lang="en-GB" dirty="0">
              <a:ea typeface="Cambria" panose="02040503050406030204" pitchFamily="18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11</a:t>
            </a:fld>
            <a:endParaRPr lang="es-ES_tradnl" altLang="es-ES" dirty="0"/>
          </a:p>
        </p:txBody>
      </p:sp>
      <p:pic>
        <p:nvPicPr>
          <p:cNvPr id="4" name="Imagen 4" descr="Diagrama, Texto, Esquemático&#10;&#10;Descripción generada automáticamente">
            <a:extLst>
              <a:ext uri="{FF2B5EF4-FFF2-40B4-BE49-F238E27FC236}">
                <a16:creationId xmlns:a16="http://schemas.microsoft.com/office/drawing/2014/main" id="{417EC2F4-2FF7-2EFC-DD48-47ED1E9F8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1" t="31623" r="19726" b="31623"/>
          <a:stretch/>
        </p:blipFill>
        <p:spPr>
          <a:xfrm>
            <a:off x="1217184" y="2786296"/>
            <a:ext cx="6488352" cy="2426732"/>
          </a:xfrm>
          <a:prstGeom prst="rect">
            <a:avLst/>
          </a:prstGeom>
        </p:spPr>
      </p:pic>
      <p:pic>
        <p:nvPicPr>
          <p:cNvPr id="5" name="Imagen 5" descr="Diagrama, Texto, Esquemático&#10;&#10;Descripción generada automáticamente">
            <a:extLst>
              <a:ext uri="{FF2B5EF4-FFF2-40B4-BE49-F238E27FC236}">
                <a16:creationId xmlns:a16="http://schemas.microsoft.com/office/drawing/2014/main" id="{634F0D1B-1BCA-9175-CCC9-BD4892DDE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23" t="6106" r="42880" b="82508"/>
          <a:stretch/>
        </p:blipFill>
        <p:spPr>
          <a:xfrm>
            <a:off x="2715938" y="2112361"/>
            <a:ext cx="2764354" cy="749583"/>
          </a:xfrm>
          <a:prstGeom prst="rect">
            <a:avLst/>
          </a:prstGeom>
        </p:spPr>
      </p:pic>
      <p:pic>
        <p:nvPicPr>
          <p:cNvPr id="6" name="Imagen 6" descr="Diagrama, Texto, Esquemático&#10;&#10;Descripción generada automáticamente">
            <a:extLst>
              <a:ext uri="{FF2B5EF4-FFF2-40B4-BE49-F238E27FC236}">
                <a16:creationId xmlns:a16="http://schemas.microsoft.com/office/drawing/2014/main" id="{24C3EF9F-5EC0-9A7D-CF3C-9DB5F757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04" t="73067" r="46972" b="9067"/>
          <a:stretch/>
        </p:blipFill>
        <p:spPr>
          <a:xfrm>
            <a:off x="4409920" y="4773968"/>
            <a:ext cx="2603922" cy="11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8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Cambria"/>
                <a:ea typeface="Cambria"/>
                <a:cs typeface="Arial"/>
              </a:rPr>
              <a:t>Prototype 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dirty="0">
                <a:latin typeface="Cambria"/>
                <a:ea typeface="Cambria"/>
                <a:cs typeface="Arial"/>
              </a:rPr>
              <a:t> In the Electrical/Electronics domain:</a:t>
            </a:r>
          </a:p>
          <a:p>
            <a:pPr marL="914400" lvl="2" indent="0">
              <a:buNone/>
            </a:pPr>
            <a:endParaRPr lang="en-GB" dirty="0">
              <a:ea typeface="Cambria"/>
            </a:endParaRPr>
          </a:p>
          <a:p>
            <a:pPr marL="1371600" lvl="3" indent="0">
              <a:buNone/>
            </a:pPr>
            <a:endParaRPr lang="en-GB" dirty="0">
              <a:ea typeface="Cambria" panose="02040503050406030204" pitchFamily="18" charset="0"/>
            </a:endParaRPr>
          </a:p>
          <a:p>
            <a:pPr lvl="1"/>
            <a:endParaRPr lang="en-GB" dirty="0">
              <a:ea typeface="Cambria" panose="02040503050406030204" pitchFamily="18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12</a:t>
            </a:fld>
            <a:endParaRPr lang="es-ES_tradnl" altLang="es-ES" dirty="0"/>
          </a:p>
        </p:txBody>
      </p:sp>
      <p:pic>
        <p:nvPicPr>
          <p:cNvPr id="5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3402C2FF-40E3-F6BD-0A94-76F14620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3" t="21786" r="27177" b="38126"/>
          <a:stretch/>
        </p:blipFill>
        <p:spPr>
          <a:xfrm>
            <a:off x="649224" y="2189795"/>
            <a:ext cx="7863847" cy="360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4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Cambria"/>
                <a:ea typeface="Cambria"/>
                <a:cs typeface="Arial"/>
              </a:rPr>
              <a:t>Prototype 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dirty="0">
                <a:latin typeface="Cambria"/>
                <a:ea typeface="Cambria"/>
                <a:cs typeface="Arial"/>
              </a:rPr>
              <a:t> In the Electrical/Electronics domain: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13</a:t>
            </a:fld>
            <a:endParaRPr lang="es-ES_tradnl" alt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D80E7-CFE3-8289-AF76-28F8BBF316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75" y="2333885"/>
            <a:ext cx="1756838" cy="1530322"/>
          </a:xfrm>
          <a:prstGeom prst="rect">
            <a:avLst/>
          </a:prstGeom>
        </p:spPr>
      </p:pic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4B050D51-5373-DD5F-85BC-3B4DCAD141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4" y="2255577"/>
            <a:ext cx="2484733" cy="182603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1318199-3C98-A297-5107-637ECB7B7D53}"/>
              </a:ext>
            </a:extLst>
          </p:cNvPr>
          <p:cNvSpPr txBox="1"/>
          <p:nvPr/>
        </p:nvSpPr>
        <p:spPr>
          <a:xfrm>
            <a:off x="1032014" y="39907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7.2V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C86B1E3-E381-1CBE-D562-26393497C32B}"/>
              </a:ext>
            </a:extLst>
          </p:cNvPr>
          <p:cNvSpPr txBox="1"/>
          <p:nvPr/>
        </p:nvSpPr>
        <p:spPr>
          <a:xfrm>
            <a:off x="4297501" y="3971551"/>
            <a:ext cx="127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12V</a:t>
            </a:r>
          </a:p>
        </p:txBody>
      </p:sp>
      <p:pic>
        <p:nvPicPr>
          <p:cNvPr id="14" name="Imagen 13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94F931F3-EEB8-CEBC-7F85-6F5351657D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88" y="3637723"/>
            <a:ext cx="2286000" cy="2286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1C7065-0656-D88D-F4A4-B523B75F228C}"/>
              </a:ext>
            </a:extLst>
          </p:cNvPr>
          <p:cNvSpPr txBox="1"/>
          <p:nvPr/>
        </p:nvSpPr>
        <p:spPr>
          <a:xfrm>
            <a:off x="2743200" y="5564330"/>
            <a:ext cx="127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5V</a:t>
            </a:r>
          </a:p>
        </p:txBody>
      </p:sp>
      <p:pic>
        <p:nvPicPr>
          <p:cNvPr id="16" name="WhatsApp Video 2023-03-28 at 11.26.46">
            <a:hlinkClick r:id="" action="ppaction://media"/>
            <a:extLst>
              <a:ext uri="{FF2B5EF4-FFF2-40B4-BE49-F238E27FC236}">
                <a16:creationId xmlns:a16="http://schemas.microsoft.com/office/drawing/2014/main" id="{E2E2B94C-B0E2-883E-0857-ABF83C9D9C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1608" y="1450942"/>
            <a:ext cx="2475844" cy="43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Cambria"/>
                <a:ea typeface="Cambria"/>
                <a:cs typeface="Arial"/>
              </a:rPr>
              <a:t>Prototype </a:t>
            </a:r>
            <a:endParaRPr lang="en-GB" dirty="0">
              <a:ea typeface="Cambria"/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en-GB" dirty="0">
                <a:latin typeface="Cambria"/>
                <a:ea typeface="Cambria"/>
                <a:cs typeface="Arial"/>
              </a:rPr>
              <a:t> Programming domain: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14</a:t>
            </a:fld>
            <a:endParaRPr lang="es-ES_tradnl" altLang="es-ES" dirty="0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B94BF64-C2DD-B054-1520-E56636943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229678"/>
            <a:ext cx="5963476" cy="33527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DAD236D-5BAE-C785-3A52-EDB5D394F3D2}"/>
              </a:ext>
            </a:extLst>
          </p:cNvPr>
          <p:cNvSpPr txBox="1"/>
          <p:nvPr/>
        </p:nvSpPr>
        <p:spPr>
          <a:xfrm>
            <a:off x="247511" y="2580196"/>
            <a:ext cx="2416176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Raspberry config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Image processing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Servo motor connection</a:t>
            </a:r>
            <a:endParaRPr lang="es-ES" dirty="0"/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Bluetooth </a:t>
            </a:r>
            <a:r>
              <a:rPr lang="es-ES" dirty="0" err="1"/>
              <a:t>connection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1976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Cambria"/>
                <a:ea typeface="Cambria"/>
                <a:cs typeface="Arial"/>
              </a:rPr>
              <a:t>Prototype </a:t>
            </a:r>
          </a:p>
          <a:p>
            <a:pPr marL="914400" lvl="2" indent="0">
              <a:buNone/>
            </a:pPr>
            <a:r>
              <a:rPr lang="en-GB" dirty="0">
                <a:latin typeface="Cambria"/>
                <a:ea typeface="Cambria"/>
                <a:cs typeface="Arial"/>
              </a:rPr>
              <a:t> Programming domain:</a:t>
            </a:r>
          </a:p>
          <a:p>
            <a:pPr marL="914400" lvl="2" indent="0">
              <a:buNone/>
            </a:pPr>
            <a:endParaRPr lang="en-GB" dirty="0">
              <a:ea typeface="Cambria" panose="02040503050406030204" pitchFamily="18" charset="0"/>
            </a:endParaRPr>
          </a:p>
          <a:p>
            <a:pPr marL="1371600" lvl="3" indent="0">
              <a:buNone/>
            </a:pPr>
            <a:endParaRPr lang="en-GB" dirty="0">
              <a:ea typeface="Cambria" panose="02040503050406030204" pitchFamily="18" charset="0"/>
            </a:endParaRPr>
          </a:p>
          <a:p>
            <a:pPr lvl="1"/>
            <a:endParaRPr lang="en-GB" dirty="0">
              <a:ea typeface="Cambria" panose="02040503050406030204" pitchFamily="18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15</a:t>
            </a:fld>
            <a:endParaRPr lang="es-ES_tradnl" altLang="es-ES" dirty="0"/>
          </a:p>
        </p:txBody>
      </p:sp>
      <p:pic>
        <p:nvPicPr>
          <p:cNvPr id="4" name="WhatsApp Video 2023-03-23 at 15.54.13">
            <a:hlinkClick r:id="" action="ppaction://media"/>
            <a:extLst>
              <a:ext uri="{FF2B5EF4-FFF2-40B4-BE49-F238E27FC236}">
                <a16:creationId xmlns:a16="http://schemas.microsoft.com/office/drawing/2014/main" id="{D7FCCC37-948B-8BFD-3769-189D8D3D0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21336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4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Website update</a:t>
            </a:r>
          </a:p>
          <a:p>
            <a:pPr lvl="2"/>
            <a:endParaRPr lang="en-GB" dirty="0"/>
          </a:p>
          <a:p>
            <a:pPr marL="114300" indent="0">
              <a:buNone/>
            </a:pPr>
            <a:endParaRPr lang="en-GB" sz="1800" b="0" dirty="0">
              <a:ea typeface="Cambria"/>
            </a:endParaRPr>
          </a:p>
          <a:p>
            <a:pPr lvl="3"/>
            <a:endParaRPr lang="en-GB" sz="1400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>
              <a:ea typeface="Cambria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16</a:t>
            </a:fld>
            <a:endParaRPr lang="es-ES_tradnl" altLang="es-ES" dirty="0"/>
          </a:p>
        </p:txBody>
      </p:sp>
      <p:pic>
        <p:nvPicPr>
          <p:cNvPr id="4" name="Imagen 4" descr="Imagen que contiene juguete, lego&#10;&#10;Descripción generada automáticamente">
            <a:extLst>
              <a:ext uri="{FF2B5EF4-FFF2-40B4-BE49-F238E27FC236}">
                <a16:creationId xmlns:a16="http://schemas.microsoft.com/office/drawing/2014/main" id="{B2DFB23E-769F-8850-179D-FB7EFE28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768247"/>
            <a:ext cx="5936342" cy="39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Website update</a:t>
            </a:r>
          </a:p>
          <a:p>
            <a:pPr lvl="2"/>
            <a:endParaRPr lang="en-GB" dirty="0"/>
          </a:p>
          <a:p>
            <a:pPr marL="114300" indent="0">
              <a:buNone/>
            </a:pPr>
            <a:endParaRPr lang="en-GB" sz="1800" b="0" dirty="0">
              <a:ea typeface="Cambria"/>
            </a:endParaRPr>
          </a:p>
          <a:p>
            <a:pPr lvl="3"/>
            <a:endParaRPr lang="en-GB" sz="1400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>
              <a:ea typeface="Cambria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17</a:t>
            </a:fld>
            <a:endParaRPr lang="es-ES_tradnl" altLang="es-ES" dirty="0"/>
          </a:p>
        </p:txBody>
      </p:sp>
      <p:pic>
        <p:nvPicPr>
          <p:cNvPr id="6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94CE35A-5793-805B-F8A0-E92C6F27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9" y="2159701"/>
            <a:ext cx="7578271" cy="316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21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Website update</a:t>
            </a:r>
          </a:p>
          <a:p>
            <a:pPr lvl="2"/>
            <a:endParaRPr lang="en-GB" dirty="0"/>
          </a:p>
          <a:p>
            <a:pPr marL="114300" indent="0">
              <a:buNone/>
            </a:pPr>
            <a:endParaRPr lang="en-GB" sz="1800" b="0" dirty="0">
              <a:ea typeface="Cambria"/>
            </a:endParaRPr>
          </a:p>
          <a:p>
            <a:pPr lvl="3"/>
            <a:endParaRPr lang="en-GB" sz="1400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>
              <a:ea typeface="Cambria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18</a:t>
            </a:fld>
            <a:endParaRPr lang="es-ES_tradnl" altLang="es-ES" dirty="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42DD75B0-FB47-0BEF-88EF-7BE188D3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43" y="1800497"/>
            <a:ext cx="5183414" cy="41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0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Website update</a:t>
            </a:r>
          </a:p>
          <a:p>
            <a:pPr lvl="2"/>
            <a:endParaRPr lang="en-GB" dirty="0"/>
          </a:p>
          <a:p>
            <a:pPr marL="114300" indent="0">
              <a:buNone/>
            </a:pPr>
            <a:endParaRPr lang="en-GB" sz="1800" b="0" dirty="0">
              <a:ea typeface="Cambria"/>
            </a:endParaRPr>
          </a:p>
          <a:p>
            <a:pPr lvl="3"/>
            <a:endParaRPr lang="en-GB" sz="1400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>
              <a:ea typeface="Cambria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19</a:t>
            </a:fld>
            <a:endParaRPr lang="es-ES_tradnl" altLang="es-ES" dirty="0"/>
          </a:p>
        </p:txBody>
      </p:sp>
      <p:pic>
        <p:nvPicPr>
          <p:cNvPr id="5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C9F90464-8DC6-4FF5-4EA3-7E96D90A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2" y="1899214"/>
            <a:ext cx="6507842" cy="36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4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2</a:t>
            </a:fld>
            <a:endParaRPr lang="es-ES_tradnl" altLang="es-ES" dirty="0"/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C77DC072-BF57-352C-0A14-2ADCADE6BE0F}"/>
              </a:ext>
            </a:extLst>
          </p:cNvPr>
          <p:cNvSpPr txBox="1">
            <a:spLocks/>
          </p:cNvSpPr>
          <p:nvPr/>
        </p:nvSpPr>
        <p:spPr>
          <a:xfrm>
            <a:off x="250920" y="1295280"/>
            <a:ext cx="8642160" cy="4647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1" spc="-1">
                <a:solidFill>
                  <a:srgbClr val="000000"/>
                </a:solidFill>
                <a:latin typeface="Cambria"/>
              </a:rPr>
              <a:t>Introduction</a:t>
            </a:r>
          </a:p>
          <a:p>
            <a:pPr lvl="1" algn="just"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2000" spc="-1">
                <a:solidFill>
                  <a:srgbClr val="000000"/>
                </a:solidFill>
                <a:latin typeface="Cambria"/>
              </a:rPr>
              <a:t>This is a balance board that is equipped with legs</a:t>
            </a:r>
            <a:endParaRPr lang="en-GB" sz="2000" spc="-1" dirty="0">
              <a:solidFill>
                <a:srgbClr val="000000"/>
              </a:solidFill>
              <a:latin typeface="Cambria"/>
            </a:endParaRPr>
          </a:p>
        </p:txBody>
      </p:sp>
      <p:pic>
        <p:nvPicPr>
          <p:cNvPr id="8" name="Imagen 3" descr="Imagen que contiene interior, cuarto, pequeño, luz&#10;&#10;Descripción generada automáticamente">
            <a:extLst>
              <a:ext uri="{FF2B5EF4-FFF2-40B4-BE49-F238E27FC236}">
                <a16:creationId xmlns:a16="http://schemas.microsoft.com/office/drawing/2014/main" id="{07D242B9-110C-F825-5B00-FFB6B78C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91" y="2228438"/>
            <a:ext cx="3342525" cy="3715820"/>
          </a:xfrm>
          <a:prstGeom prst="rect">
            <a:avLst/>
          </a:prstGeom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7BE938F3-B071-379B-731E-ED643116F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68" y="2537246"/>
            <a:ext cx="3796301" cy="294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92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Website update</a:t>
            </a:r>
          </a:p>
          <a:p>
            <a:pPr lvl="2"/>
            <a:endParaRPr lang="en-GB" dirty="0"/>
          </a:p>
          <a:p>
            <a:pPr marL="114300" indent="0">
              <a:buNone/>
            </a:pPr>
            <a:endParaRPr lang="en-GB" sz="1800" b="0" dirty="0">
              <a:ea typeface="Cambria"/>
            </a:endParaRPr>
          </a:p>
          <a:p>
            <a:pPr lvl="3"/>
            <a:endParaRPr lang="en-GB" sz="1400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>
              <a:ea typeface="Cambria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20</a:t>
            </a:fld>
            <a:endParaRPr lang="es-ES_tradnl" altLang="es-ES" dirty="0"/>
          </a:p>
        </p:txBody>
      </p:sp>
      <p:pic>
        <p:nvPicPr>
          <p:cNvPr id="4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4744BB6-A9C8-456F-87BE-A97BAC86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1381831"/>
            <a:ext cx="4956628" cy="44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49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GB" dirty="0"/>
          </a:p>
          <a:p>
            <a:pPr marL="114300" indent="0">
              <a:buNone/>
            </a:pPr>
            <a:r>
              <a:rPr lang="en-GB" dirty="0"/>
              <a:t>	</a:t>
            </a:r>
            <a:endParaRPr lang="en-GB" sz="1400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1371600" lvl="3" indent="0">
              <a:buNone/>
            </a:pPr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21</a:t>
            </a:fld>
            <a:endParaRPr lang="es-ES_tradnl" altLang="es-ES" dirty="0"/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2F0E4B18-110C-13B5-E1C1-A3936877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0800"/>
            <a:ext cx="6208839" cy="19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6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1" spc="-1" dirty="0">
                <a:solidFill>
                  <a:srgbClr val="000000"/>
                </a:solidFill>
                <a:latin typeface="Cambria"/>
              </a:rPr>
              <a:t>Objectives</a:t>
            </a:r>
            <a:endParaRPr lang="en-US" sz="2400" spc="-1" dirty="0">
              <a:solidFill>
                <a:srgbClr val="000000"/>
              </a:solidFill>
              <a:latin typeface="Cambria"/>
            </a:endParaRPr>
          </a:p>
          <a:p>
            <a:pPr marL="0" indent="0" algn="just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None/>
            </a:pPr>
            <a:endParaRPr lang="en-GB" sz="2400" b="1" spc="-1" dirty="0">
              <a:solidFill>
                <a:srgbClr val="000000"/>
              </a:solidFill>
              <a:latin typeface="Cambria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479"/>
              </a:spcBef>
              <a:buNone/>
            </a:pPr>
            <a:r>
              <a:rPr lang="en-GB" sz="2400" b="1" spc="-1" dirty="0">
                <a:solidFill>
                  <a:srgbClr val="000000"/>
                </a:solidFill>
                <a:latin typeface="Cambria"/>
                <a:cs typeface="Arial"/>
              </a:rPr>
              <a:t>Main</a:t>
            </a:r>
            <a:r>
              <a:rPr lang="en-GB" sz="2400" b="1" spc="-1" dirty="0">
                <a:solidFill>
                  <a:srgbClr val="000000"/>
                </a:solidFill>
                <a:latin typeface="Cambria"/>
                <a:ea typeface="+mn-lt"/>
                <a:cs typeface="+mn-lt"/>
              </a:rPr>
              <a:t> function</a:t>
            </a:r>
            <a:r>
              <a:rPr lang="en-US" sz="2400" spc="-1" dirty="0">
                <a:latin typeface="Cambria"/>
                <a:ea typeface="+mn-lt"/>
                <a:cs typeface="+mn-lt"/>
              </a:rPr>
              <a:t> </a:t>
            </a:r>
            <a:endParaRPr lang="en-GB" sz="1800" dirty="0">
              <a:latin typeface="Cambria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479"/>
              </a:spcBef>
              <a:buFont typeface="Arial"/>
              <a:buNone/>
            </a:pPr>
            <a:r>
              <a:rPr lang="en-GB" sz="2000" b="0" spc="-1" dirty="0">
                <a:latin typeface="Cambria"/>
                <a:ea typeface="+mn-lt"/>
                <a:cs typeface="+mn-lt"/>
              </a:rPr>
              <a:t>The objective is to create a balancing plate using different mechanical, electrical and programming components. The goal is achieved when it can keep an object on a plate from falling. </a:t>
            </a:r>
          </a:p>
          <a:p>
            <a:pPr marL="0" indent="0">
              <a:buNone/>
            </a:pPr>
            <a:r>
              <a:rPr lang="en-US" sz="2400" b="1" spc="-1" dirty="0">
                <a:solidFill>
                  <a:srgbClr val="000000"/>
                </a:solidFill>
                <a:latin typeface="Cambria"/>
                <a:ea typeface="+mn-lt"/>
                <a:cs typeface="+mn-lt"/>
              </a:rPr>
              <a:t>Secondary function</a:t>
            </a:r>
            <a:r>
              <a:rPr lang="en-US" sz="2400" spc="-1" dirty="0">
                <a:latin typeface="Cambria"/>
                <a:ea typeface="+mn-lt"/>
                <a:cs typeface="+mn-lt"/>
              </a:rPr>
              <a:t> </a:t>
            </a:r>
            <a:endParaRPr lang="en-GB" dirty="0">
              <a:solidFill>
                <a:srgbClr val="000000"/>
              </a:solidFill>
              <a:latin typeface="Cambri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0" spc="-1" dirty="0">
                <a:latin typeface="Cambria"/>
                <a:ea typeface="+mn-lt"/>
                <a:cs typeface="+mn-lt"/>
              </a:rPr>
              <a:t>Making the balancing plate mobile to increase the usability of the product. The movement will be created with two wheels attached to motors.</a:t>
            </a:r>
            <a:endParaRPr lang="en-GB" sz="2000" b="0" spc="-1" dirty="0">
              <a:latin typeface="Cambria"/>
              <a:ea typeface="+mn-lt"/>
              <a:cs typeface="+mn-lt"/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3</a:t>
            </a:fld>
            <a:endParaRPr lang="es-ES_tradnl" altLang="es-ES" dirty="0"/>
          </a:p>
        </p:txBody>
      </p:sp>
    </p:spTree>
    <p:extLst>
      <p:ext uri="{BB962C8B-B14F-4D97-AF65-F5344CB8AC3E}">
        <p14:creationId xmlns:p14="http://schemas.microsoft.com/office/powerpoint/2010/main" val="78189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4</a:t>
            </a:fld>
            <a:endParaRPr lang="es-ES_tradnl" altLang="es-ES" dirty="0"/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C417B3FD-7155-F72C-938B-CC4FBB372B25}"/>
              </a:ext>
            </a:extLst>
          </p:cNvPr>
          <p:cNvSpPr txBox="1">
            <a:spLocks/>
          </p:cNvSpPr>
          <p:nvPr/>
        </p:nvSpPr>
        <p:spPr>
          <a:xfrm>
            <a:off x="291888" y="1369861"/>
            <a:ext cx="8642160" cy="4647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1" spc="-1">
                <a:solidFill>
                  <a:srgbClr val="000000"/>
                </a:solidFill>
                <a:latin typeface="Cambria"/>
              </a:rPr>
              <a:t>Team Organization</a:t>
            </a:r>
            <a:endParaRPr lang="en-US" sz="2400" spc="-1">
              <a:solidFill>
                <a:srgbClr val="000000"/>
              </a:solidFill>
              <a:latin typeface="Calibri"/>
            </a:endParaRPr>
          </a:p>
          <a:p>
            <a:pPr marL="457200" lvl="1" indent="0" algn="just">
              <a:spcBef>
                <a:spcPts val="400"/>
              </a:spcBef>
              <a:buClr>
                <a:srgbClr val="000000"/>
              </a:buClr>
              <a:buFont typeface="Arial" pitchFamily="34" charset="0"/>
              <a:buNone/>
            </a:pPr>
            <a:endParaRPr lang="en-GB" sz="2000" spc="-1" dirty="0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0" name="CuadroTexto 6">
            <a:extLst>
              <a:ext uri="{FF2B5EF4-FFF2-40B4-BE49-F238E27FC236}">
                <a16:creationId xmlns:a16="http://schemas.microsoft.com/office/drawing/2014/main" id="{FE52FFB5-3105-65DE-2E3B-C2A3710E7886}"/>
              </a:ext>
            </a:extLst>
          </p:cNvPr>
          <p:cNvSpPr/>
          <p:nvPr/>
        </p:nvSpPr>
        <p:spPr>
          <a:xfrm>
            <a:off x="503869" y="4895676"/>
            <a:ext cx="18378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latin typeface="Cambria"/>
              </a:rPr>
              <a:t>Isaac </a:t>
            </a:r>
          </a:p>
          <a:p>
            <a:r>
              <a:rPr lang="en-GB" sz="1800" b="0" strike="noStrike" spc="-1" dirty="0">
                <a:solidFill>
                  <a:srgbClr val="000000"/>
                </a:solidFill>
                <a:latin typeface="Cambria"/>
              </a:rPr>
              <a:t>Project Manager</a:t>
            </a:r>
            <a:r>
              <a:rPr lang="en-GB" spc="-1" dirty="0">
                <a:solidFill>
                  <a:srgbClr val="000000"/>
                </a:solidFill>
                <a:latin typeface="Cambria"/>
              </a:rPr>
              <a:t> 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adroTexto 7">
            <a:extLst>
              <a:ext uri="{FF2B5EF4-FFF2-40B4-BE49-F238E27FC236}">
                <a16:creationId xmlns:a16="http://schemas.microsoft.com/office/drawing/2014/main" id="{B3AB1F8D-52BC-4487-40F9-A3D8E8A19675}"/>
              </a:ext>
            </a:extLst>
          </p:cNvPr>
          <p:cNvSpPr/>
          <p:nvPr/>
        </p:nvSpPr>
        <p:spPr>
          <a:xfrm>
            <a:off x="2664768" y="4895677"/>
            <a:ext cx="18378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latin typeface="Cambria"/>
              </a:rPr>
              <a:t>A</a:t>
            </a:r>
            <a:r>
              <a:rPr lang="en-GB" spc="-1" dirty="0">
                <a:ea typeface="+mn-lt"/>
                <a:cs typeface="+mn-lt"/>
              </a:rPr>
              <a:t>ï</a:t>
            </a:r>
            <a:r>
              <a:rPr lang="en-GB" spc="-1" dirty="0">
                <a:solidFill>
                  <a:srgbClr val="000000"/>
                </a:solidFill>
                <a:latin typeface="Cambria"/>
              </a:rPr>
              <a:t>da</a:t>
            </a:r>
          </a:p>
          <a:p>
            <a:r>
              <a:rPr lang="en-GB" sz="1800" b="0" strike="noStrike" spc="-1" dirty="0">
                <a:solidFill>
                  <a:srgbClr val="000000"/>
                </a:solidFill>
                <a:latin typeface="Cambria"/>
              </a:rPr>
              <a:t>Electronics</a:t>
            </a:r>
            <a:r>
              <a:rPr lang="en-GB" spc="-1" dirty="0">
                <a:solidFill>
                  <a:srgbClr val="000000"/>
                </a:solidFill>
                <a:latin typeface="Cambria"/>
              </a:rPr>
              <a:t> </a:t>
            </a:r>
            <a:endParaRPr lang="en-GB" spc="-1" dirty="0">
              <a:latin typeface="Cambria"/>
            </a:endParaRP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6DBC12A7-3A30-C90F-A90E-D0D4D0BC95F8}"/>
              </a:ext>
            </a:extLst>
          </p:cNvPr>
          <p:cNvSpPr/>
          <p:nvPr/>
        </p:nvSpPr>
        <p:spPr>
          <a:xfrm>
            <a:off x="4702082" y="4905240"/>
            <a:ext cx="18378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GB" spc="-1" dirty="0">
                <a:latin typeface="Cambria"/>
              </a:rPr>
              <a:t>David</a:t>
            </a:r>
          </a:p>
          <a:p>
            <a:r>
              <a:rPr lang="en-GB" spc="-1" dirty="0">
                <a:latin typeface="Cambria"/>
              </a:rPr>
              <a:t>Mechanics</a:t>
            </a:r>
            <a:endParaRPr lang="en-GB" sz="1800" b="0" strike="noStrike" spc="-1" dirty="0">
              <a:latin typeface="Cambria"/>
            </a:endParaRPr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3AD58962-6C33-A431-B572-DE6912BCB209}"/>
              </a:ext>
            </a:extLst>
          </p:cNvPr>
          <p:cNvSpPr/>
          <p:nvPr/>
        </p:nvSpPr>
        <p:spPr>
          <a:xfrm>
            <a:off x="6729830" y="4895674"/>
            <a:ext cx="18378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latin typeface="Cambria"/>
              </a:rPr>
              <a:t>Hortense</a:t>
            </a:r>
          </a:p>
          <a:p>
            <a:r>
              <a:rPr lang="en-GB" sz="1800" b="0" strike="noStrike" spc="-1" dirty="0">
                <a:solidFill>
                  <a:srgbClr val="000000"/>
                </a:solidFill>
                <a:latin typeface="Cambria"/>
              </a:rPr>
              <a:t>Programming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4" name="Imagen 8" descr="Hombre sonriendo con lentes&#10;&#10;Descripción generada automáticamente">
            <a:extLst>
              <a:ext uri="{FF2B5EF4-FFF2-40B4-BE49-F238E27FC236}">
                <a16:creationId xmlns:a16="http://schemas.microsoft.com/office/drawing/2014/main" id="{7CF66A3F-B3EC-708B-D282-0EFAE975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680" y="2319676"/>
            <a:ext cx="1929830" cy="2595368"/>
          </a:xfrm>
          <a:prstGeom prst="rect">
            <a:avLst/>
          </a:prstGeom>
        </p:spPr>
      </p:pic>
      <p:pic>
        <p:nvPicPr>
          <p:cNvPr id="15" name="Imagen 10" descr="Un joven sonriendo con una camisa negra&#10;&#10;Descripción generada automáticamente">
            <a:extLst>
              <a:ext uri="{FF2B5EF4-FFF2-40B4-BE49-F238E27FC236}">
                <a16:creationId xmlns:a16="http://schemas.microsoft.com/office/drawing/2014/main" id="{BE1EBF1B-B943-6401-F054-7CA580D96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4" y="2505308"/>
            <a:ext cx="1970282" cy="2228386"/>
          </a:xfrm>
          <a:prstGeom prst="rect">
            <a:avLst/>
          </a:prstGeom>
        </p:spPr>
      </p:pic>
      <p:pic>
        <p:nvPicPr>
          <p:cNvPr id="16" name="Imagen 11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89A851FA-D5F6-F2FA-B893-49CABCE81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011" y="2544801"/>
            <a:ext cx="2412613" cy="2298080"/>
          </a:xfrm>
          <a:prstGeom prst="rect">
            <a:avLst/>
          </a:prstGeom>
        </p:spPr>
      </p:pic>
      <p:pic>
        <p:nvPicPr>
          <p:cNvPr id="17" name="Imagen 13">
            <a:extLst>
              <a:ext uri="{FF2B5EF4-FFF2-40B4-BE49-F238E27FC236}">
                <a16:creationId xmlns:a16="http://schemas.microsoft.com/office/drawing/2014/main" id="{BF2F337F-9DF3-1759-2F2B-8FC0A494E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229" y="2415040"/>
            <a:ext cx="2743200" cy="239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Team Organization &amp; Management tool</a:t>
            </a:r>
          </a:p>
          <a:p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5</a:t>
            </a:fld>
            <a:endParaRPr lang="es-ES_tradnl" altLang="es-ES" dirty="0"/>
          </a:p>
        </p:txBody>
      </p:sp>
      <p:pic>
        <p:nvPicPr>
          <p:cNvPr id="4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9B5EC6E-35AE-774D-56FC-A41A92D43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47"/>
          <a:stretch/>
        </p:blipFill>
        <p:spPr>
          <a:xfrm>
            <a:off x="713232" y="1769011"/>
            <a:ext cx="7717536" cy="2926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B1F6B3-0BA3-BE90-DC25-4B5DCE4EB233}"/>
              </a:ext>
            </a:extLst>
          </p:cNvPr>
          <p:cNvSpPr txBox="1"/>
          <p:nvPr/>
        </p:nvSpPr>
        <p:spPr>
          <a:xfrm>
            <a:off x="948690" y="5086350"/>
            <a:ext cx="73037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+mn-lt"/>
                <a:cs typeface="+mn-lt"/>
              </a:rPr>
              <a:t>https://github.com/Integrated-Project-2-2023-UVic-UCC/balance-board</a:t>
            </a:r>
            <a:endParaRPr lang="es-E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83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Team Organization &amp; Management tool</a:t>
            </a:r>
          </a:p>
          <a:p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6</a:t>
            </a:fld>
            <a:endParaRPr lang="es-ES_tradnl" altLang="es-ES" dirty="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FF218AE-AB0D-9577-1890-A6E9613B8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5" y="1905000"/>
            <a:ext cx="8273567" cy="33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Team Organization &amp; Management tool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7</a:t>
            </a:fld>
            <a:endParaRPr lang="es-ES_tradnl" altLang="es-ES" dirty="0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33134F-C7A7-5CF9-05AE-F091EAEC4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67" y="1828800"/>
            <a:ext cx="839866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1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mbria"/>
                <a:ea typeface="Cambria"/>
                <a:cs typeface="Arial"/>
              </a:rPr>
              <a:t>Team Organization &amp; Management tool</a:t>
            </a:r>
          </a:p>
          <a:p>
            <a:pPr lvl="1"/>
            <a:r>
              <a:rPr lang="en-GB" dirty="0"/>
              <a:t>Evaluate your team: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8</a:t>
            </a:fld>
            <a:endParaRPr lang="es-ES_tradnl" altLang="es-ES" dirty="0"/>
          </a:p>
        </p:txBody>
      </p:sp>
      <p:pic>
        <p:nvPicPr>
          <p:cNvPr id="5" name="Imagen 5" descr="Logotipo&#10;&#10;Descripción generada automáticamente">
            <a:extLst>
              <a:ext uri="{FF2B5EF4-FFF2-40B4-BE49-F238E27FC236}">
                <a16:creationId xmlns:a16="http://schemas.microsoft.com/office/drawing/2014/main" id="{BEF526E3-0DE9-2519-0C06-BB7AB8B2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2112264"/>
            <a:ext cx="3666744" cy="3666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582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Cambria"/>
                <a:ea typeface="Cambria"/>
                <a:cs typeface="Arial"/>
              </a:rPr>
              <a:t>Prototype 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GB" dirty="0">
                <a:latin typeface="Cambria"/>
                <a:ea typeface="Cambria"/>
                <a:cs typeface="Arial"/>
              </a:rPr>
              <a:t>In the Mechanical domain: </a:t>
            </a:r>
          </a:p>
          <a:p>
            <a:pPr marL="914400" lvl="2" indent="0">
              <a:buNone/>
            </a:pPr>
            <a:endParaRPr lang="en-GB" dirty="0">
              <a:latin typeface="Cambria"/>
              <a:ea typeface="Cambria"/>
              <a:cs typeface="Arial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12C5EA-310D-4DE6-B5A5-1CCAE55C8B66}" type="slidenum">
              <a:rPr lang="es-ES_tradnl" altLang="es-ES" smtClean="0"/>
              <a:pPr/>
              <a:t>9</a:t>
            </a:fld>
            <a:endParaRPr lang="es-ES_tradnl" altLang="es-ES" dirty="0"/>
          </a:p>
        </p:txBody>
      </p:sp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D09505C-CB37-20D0-EB2E-8DB025CF6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2340" r="55000" b="40701"/>
          <a:stretch/>
        </p:blipFill>
        <p:spPr>
          <a:xfrm>
            <a:off x="4439478" y="1676400"/>
            <a:ext cx="4347923" cy="4097081"/>
          </a:xfrm>
          <a:prstGeom prst="rect">
            <a:avLst/>
          </a:prstGeom>
        </p:spPr>
      </p:pic>
      <p:pic>
        <p:nvPicPr>
          <p:cNvPr id="7" name="Imagen 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E39524D-F8C7-6116-DE07-33402FF7D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61625" r="56667" b="3502"/>
          <a:stretch/>
        </p:blipFill>
        <p:spPr>
          <a:xfrm>
            <a:off x="376477" y="3487481"/>
            <a:ext cx="3711575" cy="2286000"/>
          </a:xfrm>
          <a:prstGeom prst="rect">
            <a:avLst/>
          </a:prstGeom>
        </p:spPr>
      </p:pic>
      <p:pic>
        <p:nvPicPr>
          <p:cNvPr id="9" name="Imagen 8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E307363A-6140-E371-F303-1ECD2E4F2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50001" r="26667" b="41862"/>
          <a:stretch/>
        </p:blipFill>
        <p:spPr>
          <a:xfrm>
            <a:off x="1202152" y="2514600"/>
            <a:ext cx="2286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19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16699</TotalTime>
  <Words>215</Words>
  <Application>Microsoft Office PowerPoint</Application>
  <PresentationFormat>Presentación en pantalla (4:3)</PresentationFormat>
  <Paragraphs>144</Paragraphs>
  <Slides>21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kata</dc:creator>
  <cp:lastModifiedBy>Isaac L. Acevedo</cp:lastModifiedBy>
  <cp:revision>2008</cp:revision>
  <cp:lastPrinted>2017-09-08T14:26:20Z</cp:lastPrinted>
  <dcterms:created xsi:type="dcterms:W3CDTF">2006-08-16T00:00:00Z</dcterms:created>
  <dcterms:modified xsi:type="dcterms:W3CDTF">2023-03-28T14:50:38Z</dcterms:modified>
</cp:coreProperties>
</file>